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10" r:id="rId2"/>
    <p:sldId id="383" r:id="rId3"/>
    <p:sldId id="415" r:id="rId4"/>
    <p:sldId id="412" r:id="rId5"/>
    <p:sldId id="411" r:id="rId6"/>
    <p:sldId id="416" r:id="rId7"/>
    <p:sldId id="413" r:id="rId8"/>
    <p:sldId id="401" r:id="rId9"/>
    <p:sldId id="340" r:id="rId10"/>
    <p:sldId id="384" r:id="rId11"/>
    <p:sldId id="402" r:id="rId12"/>
    <p:sldId id="385" r:id="rId13"/>
    <p:sldId id="403" r:id="rId14"/>
    <p:sldId id="386" r:id="rId15"/>
    <p:sldId id="404" r:id="rId16"/>
    <p:sldId id="405" r:id="rId17"/>
    <p:sldId id="406" r:id="rId18"/>
    <p:sldId id="407" r:id="rId19"/>
    <p:sldId id="408" r:id="rId20"/>
    <p:sldId id="409" r:id="rId21"/>
    <p:sldId id="414" r:id="rId22"/>
    <p:sldId id="32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60066"/>
    <a:srgbClr val="80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/>
    <p:restoredTop sz="81635" autoAdjust="0"/>
  </p:normalViewPr>
  <p:slideViewPr>
    <p:cSldViewPr snapToGrid="0">
      <p:cViewPr varScale="1">
        <p:scale>
          <a:sx n="112" d="100"/>
          <a:sy n="112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30B851-0EB5-4514-B5B2-BD402262CB8B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64E1CA-8354-4B8D-BAF7-A1E444670D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37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997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290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如果一个变异集会导致至少一个服务器对请求解析行为出现差异，而没有变异的请求不会出现解析差异时，这个变异集定义为一个成功的变异集。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成功的变异集会导致请求被不同的服务器解析时，出现差异行为。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54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如果一个变异集会导致至少一个服务器对请求解析行为出现差异，而没有变异的请求不会出现解析差异时，这个变异集定义为一个成功的变异集。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成功的变异集会导致请求被不同的服务器解析时，出现差异行为。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063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如果一个变异集会导致至少一个服务器对请求解析行为出现差异，而没有变异的请求不会出现解析差异时，这个变异集定义为一个成功的变异集。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成功的变异集会导致请求被不同的服务器解析时，出现差异行为。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2776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在我们发送走私者请求后，立即在同一连接上发送类似列表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的良性请求。如果我们的走私者请求成功，我们的有效载荷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将使有效请求无效，出口点将返回一个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400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Bad Request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错误消息以响应良性请求。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754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在我们发送走私者请求后，立即在同一连接上发送类似列表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的良性请求。如果我们的走私者请求成功，我们的有效载荷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如表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将使有效请求无效，出口点将返回一个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400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Bad Request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错误消息以响应良性请求。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955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7390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222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56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2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9194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文档分析器既从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RFC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文档中提取语法规则，又基于一系列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相关技术提取语义信息。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它通过正则表达式匹配从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RFC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中提取有效的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ABNF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规则集。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使用基于情感分析的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finder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提取规范要求，并通过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Text2Rule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转换器将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转换为正式表达式。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Workflow</a:t>
            </a: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ABNF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rule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Extractor</a:t>
            </a:r>
          </a:p>
          <a:p>
            <a:pPr marL="228600" indent="-228600" algn="just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收集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相关所有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RFC</a:t>
            </a:r>
          </a:p>
          <a:p>
            <a:pPr marL="228600" indent="-228600" algn="just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通过基于格式特征的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ABNF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过滤器启发式的提取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ABNF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ABNF Rule Adaption</a:t>
            </a:r>
          </a:p>
          <a:p>
            <a:pPr marL="228600" indent="-228600" algn="just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ABNF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规则集，替换不明确的规则名、替换无效的规则定义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finder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：通过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finder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选择出具有强烈情感的句子。基于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stanza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，比基于关键词过滤要好，因为有的定义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的句子并没有使用关键词。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Text2Rule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：基于依赖树和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entailment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Text2Rule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将句子转换为依赖树，包含目标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server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字段。基于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字段和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模版分析句子的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textual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entailment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，得出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formal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translator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基于这些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指导测试用例变异。（</a:t>
            </a:r>
            <a:r>
              <a:rPr lang="en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HDiff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可以使用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ABNF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规则生成带有键值对的基本 </a:t>
            </a:r>
            <a:r>
              <a:rPr lang="en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请求。）根据转换后的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语义来改变基本请求，例如大小写转换、特殊字符插入和字段重复。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差分测试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先单独测不用的实现，然后对比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request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response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erroe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指标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HMetrics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，（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uuid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status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code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对于不同的攻击可以定义不同的指标。例如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攻击重点是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字段。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根据指标输出潜在的漏洞，后面可以进行验证。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6630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Text2Rule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用户需要提供一个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描述作为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模版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使用依赖树分析句子中的关键信息，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role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字段等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entailment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填充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模版。由于句子很长，使用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RFC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原句准确率较差，分割句子为多个短句，然后逐个分析。另一方面，跨句之间的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entailment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分析（代词），使用简单的前向搜索算法，找到代词及其子句，然后合并。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translator</a:t>
            </a: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翻译器将根据转换后的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语义来改变基本请求，例如大小写转换、特殊字符插入和字段重复。需要人工给出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定义，比如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valid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invalid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，但是是有限的。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 algn="just">
              <a:buAutoNum type="arabicPeriod"/>
            </a:pP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009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translator</a:t>
            </a: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翻译器将根据转换后的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 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语义来改变基本请求，例如大小写转换、特殊字符插入和字段重复。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Text2Rule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用户需要提供一个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message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描述作为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模版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使用依赖树分析句子中的关键信息，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role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http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字段等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 algn="just">
              <a:buAutoNum type="arabicPeriod"/>
            </a:pP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entailment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填充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模版。由于句子很长，使用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RFC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原句准确率较差，分割句子为多个短句，然后逐个分析。另一方面，跨句之间的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entailment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分析（代词），使用简单的前向搜索算法，找到代词及其子句，然后合并。</a:t>
            </a: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0" indent="-228600" algn="just">
              <a:buAutoNum type="arabicPeriod"/>
            </a:pPr>
            <a:endParaRPr lang="en-US" altLang="zh-CN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0145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7239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en-US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4E1CA-8354-4B8D-BAF7-A1E444670D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7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JU模板_封面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36AE8-C955-348E-8368-1E08606AF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54134"/>
            <a:ext cx="9144000" cy="1978284"/>
          </a:xfrm>
          <a:prstGeom prst="rect">
            <a:avLst/>
          </a:prstGeom>
        </p:spPr>
        <p:txBody>
          <a:bodyPr anchor="ctr"/>
          <a:lstStyle>
            <a:lvl1pPr algn="ctr">
              <a:defRPr sz="5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E3FD88-9BD1-C854-D3D3-24B608F5D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36127" y="4225493"/>
            <a:ext cx="2119745" cy="77045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6C9364-58FF-244D-3483-3B7B7544F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7" y="212436"/>
            <a:ext cx="604293" cy="7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7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607F70-75C4-0D0B-6C5B-8CB531E56D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7" y="212436"/>
            <a:ext cx="604293" cy="75738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12F40FDC-6BF0-8AF8-C5EB-90E4A3B137D4}"/>
              </a:ext>
            </a:extLst>
          </p:cNvPr>
          <p:cNvGrpSpPr/>
          <p:nvPr userDrawn="1"/>
        </p:nvGrpSpPr>
        <p:grpSpPr>
          <a:xfrm>
            <a:off x="3941455" y="3007754"/>
            <a:ext cx="894259" cy="489631"/>
            <a:chOff x="2215144" y="927951"/>
            <a:chExt cx="1244730" cy="897673"/>
          </a:xfrm>
        </p:grpSpPr>
        <p:sp>
          <p:nvSpPr>
            <p:cNvPr id="10" name="平行四边形 9">
              <a:extLst>
                <a:ext uri="{FF2B5EF4-FFF2-40B4-BE49-F238E27FC236}">
                  <a16:creationId xmlns:a16="http://schemas.microsoft.com/office/drawing/2014/main" id="{D4111B82-5B7A-09D0-1D8A-A5804CBFF148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1" name="文本框 9">
              <a:extLst>
                <a:ext uri="{FF2B5EF4-FFF2-40B4-BE49-F238E27FC236}">
                  <a16:creationId xmlns:a16="http://schemas.microsoft.com/office/drawing/2014/main" id="{4B83CC2F-C9E9-CE53-A8B7-474747864A49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1EA8438-9938-4CEB-44AA-422DBEAFF5B5}"/>
              </a:ext>
            </a:extLst>
          </p:cNvPr>
          <p:cNvGrpSpPr/>
          <p:nvPr userDrawn="1"/>
        </p:nvGrpSpPr>
        <p:grpSpPr>
          <a:xfrm>
            <a:off x="3941455" y="3793904"/>
            <a:ext cx="894259" cy="504163"/>
            <a:chOff x="2215144" y="1952311"/>
            <a:chExt cx="1244730" cy="924318"/>
          </a:xfrm>
        </p:grpSpPr>
        <p:sp>
          <p:nvSpPr>
            <p:cNvPr id="13" name="平行四边形 12">
              <a:extLst>
                <a:ext uri="{FF2B5EF4-FFF2-40B4-BE49-F238E27FC236}">
                  <a16:creationId xmlns:a16="http://schemas.microsoft.com/office/drawing/2014/main" id="{5CDB9D2A-9002-C792-6F9D-079B59099C0D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2D1F6CF-AB9E-FA40-74D8-AA5BAD66E6A1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816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1ABDF223-063C-3CCB-03DD-358130ABB586}"/>
              </a:ext>
            </a:extLst>
          </p:cNvPr>
          <p:cNvSpPr/>
          <p:nvPr/>
        </p:nvSpPr>
        <p:spPr>
          <a:xfrm>
            <a:off x="4620707" y="3021065"/>
            <a:ext cx="4086346" cy="459690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平行四边形 19">
            <a:extLst>
              <a:ext uri="{FF2B5EF4-FFF2-40B4-BE49-F238E27FC236}">
                <a16:creationId xmlns:a16="http://schemas.microsoft.com/office/drawing/2014/main" id="{E0B99C15-6D91-0047-1CDB-399DDA1845BF}"/>
              </a:ext>
            </a:extLst>
          </p:cNvPr>
          <p:cNvSpPr/>
          <p:nvPr/>
        </p:nvSpPr>
        <p:spPr>
          <a:xfrm>
            <a:off x="4620708" y="3821754"/>
            <a:ext cx="4086346" cy="459690"/>
          </a:xfrm>
          <a:prstGeom prst="parallelogram">
            <a:avLst>
              <a:gd name="adj" fmla="val 48207"/>
            </a:avLst>
          </a:prstGeom>
          <a:noFill/>
          <a:ln w="15875">
            <a:solidFill>
              <a:srgbClr val="66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endParaRPr lang="zh-CN" altLang="en-US" sz="1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07EF319-047B-DC4D-8E2B-A321FB4D6B0A}"/>
              </a:ext>
            </a:extLst>
          </p:cNvPr>
          <p:cNvSpPr txBox="1">
            <a:spLocks/>
          </p:cNvSpPr>
          <p:nvPr userDrawn="1"/>
        </p:nvSpPr>
        <p:spPr>
          <a:xfrm>
            <a:off x="4808054" y="1848673"/>
            <a:ext cx="2256285" cy="8846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23" name="内容占位符 22">
            <a:extLst>
              <a:ext uri="{FF2B5EF4-FFF2-40B4-BE49-F238E27FC236}">
                <a16:creationId xmlns:a16="http://schemas.microsoft.com/office/drawing/2014/main" id="{7D7A5DC6-F80B-EC42-70C2-660F806F2F1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935968" y="3074333"/>
            <a:ext cx="3487596" cy="3462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25" name="内容占位符 22">
            <a:extLst>
              <a:ext uri="{FF2B5EF4-FFF2-40B4-BE49-F238E27FC236}">
                <a16:creationId xmlns:a16="http://schemas.microsoft.com/office/drawing/2014/main" id="{E55B49D4-F3E8-3187-6209-5F09C3BC2B8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935968" y="3863814"/>
            <a:ext cx="3487596" cy="34625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3848910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JU模板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794FEB8-409C-1B69-E634-6CEBB49E6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7" y="212436"/>
            <a:ext cx="604293" cy="757381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6F1B5B1-DFF6-D8EC-6E8E-3FF5D21C5993}"/>
              </a:ext>
            </a:extLst>
          </p:cNvPr>
          <p:cNvCxnSpPr>
            <a:cxnSpLocks/>
          </p:cNvCxnSpPr>
          <p:nvPr userDrawn="1"/>
        </p:nvCxnSpPr>
        <p:spPr>
          <a:xfrm flipV="1">
            <a:off x="430213" y="1052945"/>
            <a:ext cx="5400000" cy="15443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12">
            <a:extLst>
              <a:ext uri="{FF2B5EF4-FFF2-40B4-BE49-F238E27FC236}">
                <a16:creationId xmlns:a16="http://schemas.microsoft.com/office/drawing/2014/main" id="{4917B87F-4397-E2D8-A783-635AC9920C2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41893" y="342453"/>
            <a:ext cx="4688320" cy="47439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</a:t>
            </a:r>
          </a:p>
        </p:txBody>
      </p:sp>
    </p:spTree>
    <p:extLst>
      <p:ext uri="{BB962C8B-B14F-4D97-AF65-F5344CB8AC3E}">
        <p14:creationId xmlns:p14="http://schemas.microsoft.com/office/powerpoint/2010/main" val="4203131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794FEB8-409C-1B69-E634-6CEBB49E66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7" y="212436"/>
            <a:ext cx="604293" cy="757381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DB9E78D3-E29F-664B-6CEB-0137DA84A253}"/>
              </a:ext>
            </a:extLst>
          </p:cNvPr>
          <p:cNvCxnSpPr/>
          <p:nvPr userDrawn="1"/>
        </p:nvCxnSpPr>
        <p:spPr>
          <a:xfrm>
            <a:off x="430213" y="1068388"/>
            <a:ext cx="54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12">
            <a:extLst>
              <a:ext uri="{FF2B5EF4-FFF2-40B4-BE49-F238E27FC236}">
                <a16:creationId xmlns:a16="http://schemas.microsoft.com/office/drawing/2014/main" id="{C73001AA-625E-2FA9-0349-865D06A4BAE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41893" y="342453"/>
            <a:ext cx="4688320" cy="47439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</a:t>
            </a:r>
          </a:p>
        </p:txBody>
      </p:sp>
    </p:spTree>
    <p:extLst>
      <p:ext uri="{BB962C8B-B14F-4D97-AF65-F5344CB8AC3E}">
        <p14:creationId xmlns:p14="http://schemas.microsoft.com/office/powerpoint/2010/main" val="4286012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577316D-9055-44AE-DAB6-38D7524BD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7" y="212436"/>
            <a:ext cx="604293" cy="757381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A29CC53-68AF-C140-365A-C644B46A8010}"/>
              </a:ext>
            </a:extLst>
          </p:cNvPr>
          <p:cNvCxnSpPr/>
          <p:nvPr userDrawn="1"/>
        </p:nvCxnSpPr>
        <p:spPr>
          <a:xfrm>
            <a:off x="430213" y="1068388"/>
            <a:ext cx="5400000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12">
            <a:extLst>
              <a:ext uri="{FF2B5EF4-FFF2-40B4-BE49-F238E27FC236}">
                <a16:creationId xmlns:a16="http://schemas.microsoft.com/office/drawing/2014/main" id="{2A2F7E89-8D54-F96D-8C2E-5D3663CD38F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141893" y="342453"/>
            <a:ext cx="4688320" cy="47439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</a:t>
            </a:r>
          </a:p>
        </p:txBody>
      </p:sp>
    </p:spTree>
    <p:extLst>
      <p:ext uri="{BB962C8B-B14F-4D97-AF65-F5344CB8AC3E}">
        <p14:creationId xmlns:p14="http://schemas.microsoft.com/office/powerpoint/2010/main" val="3326952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8503DA-5DDC-989A-0244-B29398FDC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9584E-0CB7-4885-9FF2-C03FB7791B62}" type="datetimeFigureOut">
              <a:rPr lang="zh-CN" altLang="en-US" smtClean="0"/>
              <a:t>2024/10/15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EC1DA0F-F583-DC7A-E3BF-9D871DD1BE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E5815B-1355-A720-D5A0-A4C6768F03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72886-DBFC-4120-8DDC-38BC10E39F9F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4C7A51-FD8A-BDD1-2C92-AA23C14B9FB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37" y="212436"/>
            <a:ext cx="604293" cy="75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29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3" r:id="rId3"/>
    <p:sldLayoutId id="2147483662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23AB0-971F-CB09-0087-5C8629637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068" y="1211790"/>
            <a:ext cx="12306132" cy="1978284"/>
          </a:xfrm>
        </p:spPr>
        <p:txBody>
          <a:bodyPr/>
          <a:lstStyle/>
          <a:p>
            <a:r>
              <a:rPr lang="en" altLang="zh-CN" sz="3600" b="1" dirty="0" err="1"/>
              <a:t>HDiff</a:t>
            </a:r>
            <a:r>
              <a:rPr lang="en" altLang="zh-CN" sz="3600" b="1" dirty="0"/>
              <a:t>: A Semi-automatic Framework for Discovering Semantic Gap Attack in HTTP Implementations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CFFD74-4E18-EB4E-B9E5-71C4862838CF}"/>
              </a:ext>
            </a:extLst>
          </p:cNvPr>
          <p:cNvSpPr txBox="1"/>
          <p:nvPr/>
        </p:nvSpPr>
        <p:spPr>
          <a:xfrm>
            <a:off x="4326003" y="4865325"/>
            <a:ext cx="353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3600" b="1" cap="all" dirty="0"/>
              <a:t>DSN 202</a:t>
            </a:r>
            <a:r>
              <a:rPr lang="en-US" altLang="zh-CN" sz="3600" b="1" cap="all" dirty="0"/>
              <a:t>2</a:t>
            </a:r>
            <a:endParaRPr lang="en" altLang="zh-CN" sz="3600" b="1" cap="all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BB8AC9-DBAA-7448-916A-C5E61AB3C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086" y="3033919"/>
            <a:ext cx="6719824" cy="160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65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7" y="1085427"/>
            <a:ext cx="10755163" cy="334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Related work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Specific attacks : such as cache poisoning, session hijacking.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HTTP/2 Request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smugging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Narrow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scope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focus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two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HTTP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headers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CT, TE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HRS is a system interaction problem. The key aspect of HRS (the HTTP parsing discrepancies) has not been explored.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04455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88D63A2-5557-0D98-644F-ADA8C0E6CB71}"/>
              </a:ext>
            </a:extLst>
          </p:cNvPr>
          <p:cNvSpPr txBox="1">
            <a:spLocks/>
          </p:cNvSpPr>
          <p:nvPr/>
        </p:nvSpPr>
        <p:spPr>
          <a:xfrm>
            <a:off x="4967857" y="994693"/>
            <a:ext cx="2256285" cy="8846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700938-7ABC-56E6-AC8D-8F3348909BF6}"/>
              </a:ext>
            </a:extLst>
          </p:cNvPr>
          <p:cNvGrpSpPr/>
          <p:nvPr/>
        </p:nvGrpSpPr>
        <p:grpSpPr>
          <a:xfrm>
            <a:off x="3713200" y="2202918"/>
            <a:ext cx="894259" cy="489631"/>
            <a:chOff x="2215144" y="927951"/>
            <a:chExt cx="1244730" cy="897673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D03FB3ED-D7CE-A0F2-353C-4C02EFFB5EE6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FC2CE-C4F0-57C7-ECF5-5E5358FB7647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6683286-B3FC-3EBD-F714-853A51396EB2}"/>
              </a:ext>
            </a:extLst>
          </p:cNvPr>
          <p:cNvGrpSpPr/>
          <p:nvPr/>
        </p:nvGrpSpPr>
        <p:grpSpPr>
          <a:xfrm>
            <a:off x="3713200" y="2989068"/>
            <a:ext cx="894259" cy="504163"/>
            <a:chOff x="2215144" y="1952311"/>
            <a:chExt cx="1244730" cy="924318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36353049-412D-B577-B7C4-AA667E0497AC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1E751D0-44A0-73CF-E2A9-4C0590177EBB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816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608DE9-5908-C4D6-54FB-0F1E97E79FE0}"/>
              </a:ext>
            </a:extLst>
          </p:cNvPr>
          <p:cNvGrpSpPr/>
          <p:nvPr/>
        </p:nvGrpSpPr>
        <p:grpSpPr>
          <a:xfrm>
            <a:off x="4392452" y="2216229"/>
            <a:ext cx="4086347" cy="459690"/>
            <a:chOff x="4315150" y="953426"/>
            <a:chExt cx="4725084" cy="540057"/>
          </a:xfrm>
        </p:grpSpPr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9538DABF-264E-D7E7-27BF-4574098367BF}"/>
                </a:ext>
              </a:extLst>
            </p:cNvPr>
            <p:cNvSpPr/>
            <p:nvPr/>
          </p:nvSpPr>
          <p:spPr>
            <a:xfrm>
              <a:off x="4315150" y="953426"/>
              <a:ext cx="4725083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CC298E-66DE-BE2F-1E4C-5E131D1B2C58}"/>
                </a:ext>
              </a:extLst>
            </p:cNvPr>
            <p:cNvSpPr/>
            <p:nvPr/>
          </p:nvSpPr>
          <p:spPr>
            <a:xfrm>
              <a:off x="4638768" y="1037070"/>
              <a:ext cx="440146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487A57-4F00-4767-78B7-D69134C78B25}"/>
              </a:ext>
            </a:extLst>
          </p:cNvPr>
          <p:cNvGrpSpPr/>
          <p:nvPr/>
        </p:nvGrpSpPr>
        <p:grpSpPr>
          <a:xfrm>
            <a:off x="4392453" y="3016918"/>
            <a:ext cx="4086346" cy="459690"/>
            <a:chOff x="4315150" y="1647579"/>
            <a:chExt cx="4700612" cy="540057"/>
          </a:xfrm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92F1AEE-DC17-6EEA-5705-F18A4128CCA0}"/>
                </a:ext>
              </a:extLst>
            </p:cNvPr>
            <p:cNvSpPr/>
            <p:nvPr/>
          </p:nvSpPr>
          <p:spPr>
            <a:xfrm>
              <a:off x="4315150" y="1647579"/>
              <a:ext cx="4700612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34925A-A6A0-2A39-E54F-59063F6411D4}"/>
                </a:ext>
              </a:extLst>
            </p:cNvPr>
            <p:cNvSpPr/>
            <p:nvPr/>
          </p:nvSpPr>
          <p:spPr>
            <a:xfrm>
              <a:off x="4677800" y="1731297"/>
              <a:ext cx="3954818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T-</a:t>
              </a:r>
              <a:r>
                <a:rPr lang="en-US" altLang="zh-CN" b="1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Reqs</a:t>
              </a:r>
              <a:endParaRPr lang="en-GB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EC2313-BAA9-5A8D-16A3-0F2146408583}"/>
              </a:ext>
            </a:extLst>
          </p:cNvPr>
          <p:cNvGrpSpPr/>
          <p:nvPr/>
        </p:nvGrpSpPr>
        <p:grpSpPr>
          <a:xfrm>
            <a:off x="3713199" y="3806374"/>
            <a:ext cx="894259" cy="523220"/>
            <a:chOff x="2215144" y="1952311"/>
            <a:chExt cx="1244730" cy="959257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E0E6263F-8B2B-5FD1-1790-A10FDCEAC8C1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E351376-29B0-CFDE-FA51-C0CFE2809A3D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95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ADEC583-51DE-30B6-9C0F-C1A4E50F1D62}"/>
              </a:ext>
            </a:extLst>
          </p:cNvPr>
          <p:cNvGrpSpPr/>
          <p:nvPr/>
        </p:nvGrpSpPr>
        <p:grpSpPr>
          <a:xfrm>
            <a:off x="4392452" y="3834224"/>
            <a:ext cx="4086346" cy="459690"/>
            <a:chOff x="4315150" y="1647579"/>
            <a:chExt cx="4700612" cy="540057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70C38933-13AE-C81B-B255-788D725557E7}"/>
                </a:ext>
              </a:extLst>
            </p:cNvPr>
            <p:cNvSpPr/>
            <p:nvPr/>
          </p:nvSpPr>
          <p:spPr>
            <a:xfrm>
              <a:off x="4315150" y="1647579"/>
              <a:ext cx="4700612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2782A91-E5F5-5BC1-460F-F707A6952E6F}"/>
                </a:ext>
              </a:extLst>
            </p:cNvPr>
            <p:cNvSpPr/>
            <p:nvPr/>
          </p:nvSpPr>
          <p:spPr>
            <a:xfrm>
              <a:off x="4677800" y="1731297"/>
              <a:ext cx="4337962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en-GB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7821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8" y="348816"/>
            <a:ext cx="761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T-</a:t>
            </a:r>
            <a:r>
              <a:rPr lang="en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Reqs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96E8FC-EABA-F64E-8BC2-0BA8A449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761" y="810481"/>
            <a:ext cx="4987332" cy="288482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0AF4FF2-74F3-D94B-BA45-D7B048C2D348}"/>
              </a:ext>
            </a:extLst>
          </p:cNvPr>
          <p:cNvSpPr/>
          <p:nvPr/>
        </p:nvSpPr>
        <p:spPr>
          <a:xfrm>
            <a:off x="446236" y="1080060"/>
            <a:ext cx="6332251" cy="2884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Workflow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Construct the context-free grammar (CFG).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Generating requests.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Mutating requests: string mutations and tree mutations.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Collecting feedback.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B1F9FE-D16F-394A-8C9F-DB6C03876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761" y="4125004"/>
            <a:ext cx="5278016" cy="22842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FB6C00-283E-6045-BADB-331DEC583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41" y="4315397"/>
            <a:ext cx="5358216" cy="17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247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88D63A2-5557-0D98-644F-ADA8C0E6CB71}"/>
              </a:ext>
            </a:extLst>
          </p:cNvPr>
          <p:cNvSpPr txBox="1">
            <a:spLocks/>
          </p:cNvSpPr>
          <p:nvPr/>
        </p:nvSpPr>
        <p:spPr>
          <a:xfrm>
            <a:off x="4967857" y="994693"/>
            <a:ext cx="2256285" cy="8846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700938-7ABC-56E6-AC8D-8F3348909BF6}"/>
              </a:ext>
            </a:extLst>
          </p:cNvPr>
          <p:cNvGrpSpPr/>
          <p:nvPr/>
        </p:nvGrpSpPr>
        <p:grpSpPr>
          <a:xfrm>
            <a:off x="3713200" y="2202918"/>
            <a:ext cx="894259" cy="489631"/>
            <a:chOff x="2215144" y="927951"/>
            <a:chExt cx="1244730" cy="897673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D03FB3ED-D7CE-A0F2-353C-4C02EFFB5EE6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FC2CE-C4F0-57C7-ECF5-5E5358FB7647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6683286-B3FC-3EBD-F714-853A51396EB2}"/>
              </a:ext>
            </a:extLst>
          </p:cNvPr>
          <p:cNvGrpSpPr/>
          <p:nvPr/>
        </p:nvGrpSpPr>
        <p:grpSpPr>
          <a:xfrm>
            <a:off x="3713200" y="2989068"/>
            <a:ext cx="894259" cy="504163"/>
            <a:chOff x="2215144" y="1952311"/>
            <a:chExt cx="1244730" cy="924318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36353049-412D-B577-B7C4-AA667E0497AC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1E751D0-44A0-73CF-E2A9-4C0590177EBB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816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608DE9-5908-C4D6-54FB-0F1E97E79FE0}"/>
              </a:ext>
            </a:extLst>
          </p:cNvPr>
          <p:cNvGrpSpPr/>
          <p:nvPr/>
        </p:nvGrpSpPr>
        <p:grpSpPr>
          <a:xfrm>
            <a:off x="4392452" y="2216229"/>
            <a:ext cx="4086347" cy="459690"/>
            <a:chOff x="4315150" y="953426"/>
            <a:chExt cx="4725084" cy="540057"/>
          </a:xfrm>
        </p:grpSpPr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9538DABF-264E-D7E7-27BF-4574098367BF}"/>
                </a:ext>
              </a:extLst>
            </p:cNvPr>
            <p:cNvSpPr/>
            <p:nvPr/>
          </p:nvSpPr>
          <p:spPr>
            <a:xfrm>
              <a:off x="4315150" y="953426"/>
              <a:ext cx="4725083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CC298E-66DE-BE2F-1E4C-5E131D1B2C58}"/>
                </a:ext>
              </a:extLst>
            </p:cNvPr>
            <p:cNvSpPr/>
            <p:nvPr/>
          </p:nvSpPr>
          <p:spPr>
            <a:xfrm>
              <a:off x="4638768" y="1037070"/>
              <a:ext cx="440146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研究背景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487A57-4F00-4767-78B7-D69134C78B25}"/>
              </a:ext>
            </a:extLst>
          </p:cNvPr>
          <p:cNvGrpSpPr/>
          <p:nvPr/>
        </p:nvGrpSpPr>
        <p:grpSpPr>
          <a:xfrm>
            <a:off x="4392453" y="3016918"/>
            <a:ext cx="4086346" cy="459690"/>
            <a:chOff x="4315150" y="1647579"/>
            <a:chExt cx="4700612" cy="540057"/>
          </a:xfrm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92F1AEE-DC17-6EEA-5705-F18A4128CCA0}"/>
                </a:ext>
              </a:extLst>
            </p:cNvPr>
            <p:cNvSpPr/>
            <p:nvPr/>
          </p:nvSpPr>
          <p:spPr>
            <a:xfrm>
              <a:off x="4315150" y="1647579"/>
              <a:ext cx="4700612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34925A-A6A0-2A39-E54F-59063F6411D4}"/>
                </a:ext>
              </a:extLst>
            </p:cNvPr>
            <p:cNvSpPr/>
            <p:nvPr/>
          </p:nvSpPr>
          <p:spPr>
            <a:xfrm>
              <a:off x="4677800" y="1731297"/>
              <a:ext cx="3954818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T-</a:t>
              </a:r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Reqs</a:t>
              </a:r>
              <a:endParaRPr lang="en-GB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EC2313-BAA9-5A8D-16A3-0F2146408583}"/>
              </a:ext>
            </a:extLst>
          </p:cNvPr>
          <p:cNvGrpSpPr/>
          <p:nvPr/>
        </p:nvGrpSpPr>
        <p:grpSpPr>
          <a:xfrm>
            <a:off x="3713199" y="3806374"/>
            <a:ext cx="894259" cy="523220"/>
            <a:chOff x="2215144" y="1952311"/>
            <a:chExt cx="1244730" cy="959257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E0E6263F-8B2B-5FD1-1790-A10FDCEAC8C1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E351376-29B0-CFDE-FA51-C0CFE2809A3D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95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ADEC583-51DE-30B6-9C0F-C1A4E50F1D62}"/>
              </a:ext>
            </a:extLst>
          </p:cNvPr>
          <p:cNvGrpSpPr/>
          <p:nvPr/>
        </p:nvGrpSpPr>
        <p:grpSpPr>
          <a:xfrm>
            <a:off x="4392452" y="3834224"/>
            <a:ext cx="4086346" cy="459690"/>
            <a:chOff x="4315150" y="1647579"/>
            <a:chExt cx="4700612" cy="540057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70C38933-13AE-C81B-B255-788D725557E7}"/>
                </a:ext>
              </a:extLst>
            </p:cNvPr>
            <p:cNvSpPr/>
            <p:nvPr/>
          </p:nvSpPr>
          <p:spPr>
            <a:xfrm>
              <a:off x="4315150" y="1647579"/>
              <a:ext cx="4700612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2782A91-E5F5-5BC1-460F-F707A6952E6F}"/>
                </a:ext>
              </a:extLst>
            </p:cNvPr>
            <p:cNvSpPr/>
            <p:nvPr/>
          </p:nvSpPr>
          <p:spPr>
            <a:xfrm>
              <a:off x="4677800" y="1731297"/>
              <a:ext cx="4337962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en-GB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142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8" y="1085427"/>
            <a:ext cx="6272614" cy="334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Finding Discrepancies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Exposing discrepancies in message body  parsing behavior.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Three separate experiments on each part of the HTTP request : </a:t>
            </a:r>
            <a:r>
              <a:rPr lang="e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request line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, </a:t>
            </a:r>
            <a:r>
              <a:rPr lang="e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request headers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, </a:t>
            </a:r>
            <a:r>
              <a:rPr lang="e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request body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endParaRPr lang="en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1346C8-FAAD-8C43-A9FD-D62FAF612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189" y="1602895"/>
            <a:ext cx="5188811" cy="18261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8B4014-622A-0C4A-8E42-B75C035F40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0600" y="4322017"/>
            <a:ext cx="5635600" cy="186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75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8" y="1085427"/>
            <a:ext cx="6272614" cy="149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Discrepancy Reduction and Classification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Successful Mutation Sets.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Classification of Mutation Sets.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DB834E-3D3F-9C4C-BF6E-54CD18BE0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863" y="3355124"/>
            <a:ext cx="3968073" cy="32656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53EF20-8DC6-BA46-A396-65B3B92CB9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297" y="3355124"/>
            <a:ext cx="3666205" cy="315406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348A3EF-05F8-C24E-A62B-E1CB6AA40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4790" y="1266177"/>
            <a:ext cx="4332317" cy="154331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A3B66680-90EC-3A4D-8533-708399D96BB3}"/>
              </a:ext>
            </a:extLst>
          </p:cNvPr>
          <p:cNvSpPr/>
          <p:nvPr/>
        </p:nvSpPr>
        <p:spPr>
          <a:xfrm>
            <a:off x="446238" y="2643935"/>
            <a:ext cx="6272614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Request line mutation categories </a:t>
            </a:r>
          </a:p>
        </p:txBody>
      </p:sp>
    </p:spTree>
    <p:extLst>
      <p:ext uri="{BB962C8B-B14F-4D97-AF65-F5344CB8AC3E}">
        <p14:creationId xmlns:p14="http://schemas.microsoft.com/office/powerpoint/2010/main" val="1402262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8" y="1085427"/>
            <a:ext cx="6272614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Request header mutation categories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54B250-17E6-C744-85EC-7B8DF2AFC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6726" y="1859933"/>
            <a:ext cx="4171637" cy="41035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CCA48E-CBDD-B545-A377-4B249B30D5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190" y="1584987"/>
            <a:ext cx="5340572" cy="432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58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8" y="1085427"/>
            <a:ext cx="6272614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Request body mutation categories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EDF208-54B5-CB4A-A2CB-526EE79C9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194" y="1859933"/>
            <a:ext cx="5147996" cy="43533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074B633-BBE5-574C-9AEA-CCFA4A451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9202" y="1987825"/>
            <a:ext cx="5432634" cy="38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786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7" y="1085427"/>
            <a:ext cx="11182546" cy="1961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Determining Discrepancy HRS Potential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Sett up lab to position every unique server pair as </a:t>
            </a:r>
            <a:r>
              <a:rPr lang="en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entrypoint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and </a:t>
            </a:r>
            <a:r>
              <a:rPr lang="en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exitpoint</a:t>
            </a: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on path.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Craft a smuggler request for every mutation.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endParaRPr lang="en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F07B04-47AB-9A46-8D91-0BBD89F5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1021" y="2824562"/>
            <a:ext cx="6094757" cy="366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141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7" y="1085427"/>
            <a:ext cx="11182546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Determining Discrepancy HRS Potential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F64F86-CFD4-CE41-BCBB-F84EF9CBE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27" y="2296317"/>
            <a:ext cx="11182546" cy="347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61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8" y="1085427"/>
            <a:ext cx="5924745" cy="2884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HTTP Request Smuggling (HRS)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An attack that exploits the HTTP parsing discrepancies between two servers(front-end and back-end).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Content-Length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Transfer-Encoding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HTTP/1.1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AFB2FD-36BD-2D41-B9E1-AF307F4F4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6367" y="1479241"/>
            <a:ext cx="5189882" cy="292762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66906C-294B-4946-BEC7-15829E43C400}"/>
              </a:ext>
            </a:extLst>
          </p:cNvPr>
          <p:cNvSpPr/>
          <p:nvPr/>
        </p:nvSpPr>
        <p:spPr>
          <a:xfrm>
            <a:off x="1717441" y="4218728"/>
            <a:ext cx="3619872" cy="1938992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GET / HTTP/1.1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Host: test.com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Content-Length: 42</a:t>
            </a:r>
          </a:p>
          <a:p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————————————————————————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GET / flag HTTP/1.1</a:t>
            </a:r>
          </a:p>
          <a:p>
            <a:r>
              <a:rPr lang="zh-CN" altLang="en-US" sz="2000" dirty="0">
                <a:latin typeface="Consolas" panose="020B0609020204030204" pitchFamily="49" charset="0"/>
                <a:cs typeface="Consolas" panose="020B0609020204030204" pitchFamily="49" charset="0"/>
              </a:rPr>
              <a:t>Host: test.com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5EF71C-60EB-ED43-9036-16B3751B9FA8}"/>
              </a:ext>
            </a:extLst>
          </p:cNvPr>
          <p:cNvSpPr/>
          <p:nvPr/>
        </p:nvSpPr>
        <p:spPr>
          <a:xfrm>
            <a:off x="1190668" y="4596055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2C6E438-E3AA-104B-977F-645295EF6EA0}"/>
              </a:ext>
            </a:extLst>
          </p:cNvPr>
          <p:cNvSpPr/>
          <p:nvPr/>
        </p:nvSpPr>
        <p:spPr>
          <a:xfrm>
            <a:off x="1190668" y="5520316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A301D4E-CA63-FF46-9F02-44EB7C059CC1}"/>
              </a:ext>
            </a:extLst>
          </p:cNvPr>
          <p:cNvCxnSpPr>
            <a:cxnSpLocks/>
          </p:cNvCxnSpPr>
          <p:nvPr/>
        </p:nvCxnSpPr>
        <p:spPr>
          <a:xfrm>
            <a:off x="8120270" y="3806688"/>
            <a:ext cx="0" cy="9740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DA3E3D92-2D05-2444-96A1-669A9B9F0D9A}"/>
              </a:ext>
            </a:extLst>
          </p:cNvPr>
          <p:cNvSpPr/>
          <p:nvPr/>
        </p:nvSpPr>
        <p:spPr>
          <a:xfrm>
            <a:off x="7542976" y="4898408"/>
            <a:ext cx="1154588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A+B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278CD34-4D18-0A45-A027-E0230E0F705C}"/>
              </a:ext>
            </a:extLst>
          </p:cNvPr>
          <p:cNvSpPr/>
          <p:nvPr/>
        </p:nvSpPr>
        <p:spPr>
          <a:xfrm>
            <a:off x="10309368" y="4898408"/>
            <a:ext cx="1154588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34F0D2B2-D2CB-D949-A352-00D99D2B7870}"/>
              </a:ext>
            </a:extLst>
          </p:cNvPr>
          <p:cNvCxnSpPr>
            <a:cxnSpLocks/>
          </p:cNvCxnSpPr>
          <p:nvPr/>
        </p:nvCxnSpPr>
        <p:spPr>
          <a:xfrm>
            <a:off x="10886662" y="3813314"/>
            <a:ext cx="0" cy="974035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F7DA6521-FAE7-3C48-95A7-90211F7FFBAC}"/>
              </a:ext>
            </a:extLst>
          </p:cNvPr>
          <p:cNvSpPr/>
          <p:nvPr/>
        </p:nvSpPr>
        <p:spPr>
          <a:xfrm>
            <a:off x="10309368" y="5590004"/>
            <a:ext cx="1154588" cy="400110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endParaRPr lang="zh-CN" altLang="en-US" sz="20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978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7" y="1085427"/>
            <a:ext cx="11182546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Determining Discrepancy HRS Potential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56A095-E645-D143-BB86-6E8442B80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" y="2393067"/>
            <a:ext cx="10913165" cy="337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14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8" y="348816"/>
            <a:ext cx="761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D6346E-A615-A54F-B8C3-5028B372E121}"/>
              </a:ext>
            </a:extLst>
          </p:cNvPr>
          <p:cNvSpPr/>
          <p:nvPr/>
        </p:nvSpPr>
        <p:spPr>
          <a:xfrm>
            <a:off x="446236" y="1219208"/>
            <a:ext cx="5074454" cy="3346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Discrepancies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between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parsers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JSON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XML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ZIP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HTTP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CAN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Linux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kernel</a:t>
            </a:r>
            <a:endParaRPr lang="en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C2FD37-3200-4245-9208-7050ACDDA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22398" cy="6858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D9511A0-78F6-7D49-8931-4477E8C02950}"/>
              </a:ext>
            </a:extLst>
          </p:cNvPr>
          <p:cNvSpPr/>
          <p:nvPr/>
        </p:nvSpPr>
        <p:spPr>
          <a:xfrm>
            <a:off x="450046" y="4697738"/>
            <a:ext cx="5074454" cy="1499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Hybridfuzz</a:t>
            </a:r>
            <a:endParaRPr lang="en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HTTP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CAN</a:t>
            </a:r>
          </a:p>
        </p:txBody>
      </p:sp>
    </p:spTree>
    <p:extLst>
      <p:ext uri="{BB962C8B-B14F-4D97-AF65-F5344CB8AC3E}">
        <p14:creationId xmlns:p14="http://schemas.microsoft.com/office/powerpoint/2010/main" val="2250594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F8B23DDC-5C2B-7D15-3435-D3CB3720D2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7441"/>
            <a:ext cx="9144000" cy="1760594"/>
          </a:xfrm>
        </p:spPr>
        <p:txBody>
          <a:bodyPr anchor="ctr">
            <a:normAutofit/>
          </a:bodyPr>
          <a:lstStyle/>
          <a:p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Q&amp;</a:t>
            </a:r>
            <a:r>
              <a:rPr lang="en-US" altLang="zh-CN" dirty="0"/>
              <a:t>A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87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9" y="348816"/>
            <a:ext cx="5095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4C4561E-563B-44B1-FF83-11DADFBB62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A8C2045-AA03-9CAA-1838-951D60A394F3}"/>
              </a:ext>
            </a:extLst>
          </p:cNvPr>
          <p:cNvSpPr/>
          <p:nvPr/>
        </p:nvSpPr>
        <p:spPr>
          <a:xfrm>
            <a:off x="446238" y="1085427"/>
            <a:ext cx="5924745" cy="2884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HTTP Request Smuggling (HRS)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An attack that exploits the HTTP parsing discrepancies between two servers(front-end and back-end).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Content-Length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Transfer-Encoding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HTTP/1.1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0EC506-3BF0-EF4A-B22D-712EB9DB9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2389942"/>
            <a:ext cx="8120087" cy="419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45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8" y="348816"/>
            <a:ext cx="761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HDiff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AF4FF2-74F3-D94B-BA45-D7B048C2D348}"/>
              </a:ext>
            </a:extLst>
          </p:cNvPr>
          <p:cNvSpPr/>
          <p:nvPr/>
        </p:nvSpPr>
        <p:spPr>
          <a:xfrm>
            <a:off x="446236" y="1080060"/>
            <a:ext cx="11142790" cy="2423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Observations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Some HTTP implementations do not follow RFC requirements.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RFC defines optional requirements allowing developers to use their discretion.</a:t>
            </a:r>
            <a:endParaRPr lang="en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Previous studies are based on ad-hoc manual analysis or only analyze one type of semantic gap attack.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77D7C5-AFC2-8244-91F5-B35A1ADCBF3F}"/>
              </a:ext>
            </a:extLst>
          </p:cNvPr>
          <p:cNvSpPr/>
          <p:nvPr/>
        </p:nvSpPr>
        <p:spPr>
          <a:xfrm>
            <a:off x="446236" y="3737123"/>
            <a:ext cx="10904251" cy="2423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Challenges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It is difficult to extract such informal descriptions from RFC documents and convert them to formal invariants.</a:t>
            </a:r>
          </a:p>
          <a:p>
            <a:pPr marL="720000" lvl="3" indent="-288000" algn="just" defTabSz="1216994" eaLnBrk="0" hangingPunct="0">
              <a:lnSpc>
                <a:spcPct val="150000"/>
              </a:lnSpc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>
                <a:tab pos="182021" algn="l"/>
              </a:tabLst>
              <a:defRPr/>
            </a:pPr>
            <a:r>
              <a:rPr lang="e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Most semantic gap bugs do not display any explicitly erroneous behavior like crashes or memory corruption bugs and thus are hard to detect.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01914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8" y="348816"/>
            <a:ext cx="761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HDiff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AF4FF2-74F3-D94B-BA45-D7B048C2D348}"/>
              </a:ext>
            </a:extLst>
          </p:cNvPr>
          <p:cNvSpPr/>
          <p:nvPr/>
        </p:nvSpPr>
        <p:spPr>
          <a:xfrm>
            <a:off x="446236" y="1080060"/>
            <a:ext cx="633225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Overview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999BCE-670C-1345-9BD4-0753154C0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83" y="2093043"/>
            <a:ext cx="11238033" cy="391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56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8" y="348816"/>
            <a:ext cx="761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HDiff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AF4FF2-74F3-D94B-BA45-D7B048C2D348}"/>
              </a:ext>
            </a:extLst>
          </p:cNvPr>
          <p:cNvSpPr/>
          <p:nvPr/>
        </p:nvSpPr>
        <p:spPr>
          <a:xfrm>
            <a:off x="446236" y="1080060"/>
            <a:ext cx="633225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Document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Analyzer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B0CA1B-EED1-0B49-944C-712B3E8C6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36" y="2121174"/>
            <a:ext cx="5546588" cy="394169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DE6C21A-B851-6E41-AE27-F4B320A3A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9178" y="2163690"/>
            <a:ext cx="5310524" cy="38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909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A0F73C5-5468-9D5B-9D00-66B6F9F870A9}"/>
              </a:ext>
            </a:extLst>
          </p:cNvPr>
          <p:cNvSpPr txBox="1"/>
          <p:nvPr/>
        </p:nvSpPr>
        <p:spPr>
          <a:xfrm>
            <a:off x="1180728" y="348816"/>
            <a:ext cx="7615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HDiff</a:t>
            </a:r>
            <a:endParaRPr lang="en-GB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AF4FF2-74F3-D94B-BA45-D7B048C2D348}"/>
              </a:ext>
            </a:extLst>
          </p:cNvPr>
          <p:cNvSpPr/>
          <p:nvPr/>
        </p:nvSpPr>
        <p:spPr>
          <a:xfrm>
            <a:off x="446236" y="1080060"/>
            <a:ext cx="633225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 defTabSz="1216994" eaLnBrk="0" hangingPunct="0">
              <a:lnSpc>
                <a:spcPct val="150000"/>
              </a:lnSpc>
              <a:spcAft>
                <a:spcPts val="600"/>
              </a:spcAft>
              <a:buClr>
                <a:schemeClr val="tx1"/>
              </a:buClr>
              <a:buSzPct val="80000"/>
              <a:buFont typeface="Wingdings" panose="05000000000000000000" pitchFamily="2" charset="2"/>
              <a:buChar char="Ø"/>
              <a:tabLst>
                <a:tab pos="182021" algn="l"/>
              </a:tabLst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Evaluation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6FFC17-F3B4-1B4D-957D-714529B50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06548"/>
            <a:ext cx="4998720" cy="41371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8A5744F-E11E-E14B-9992-14979F4F96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170" y="813777"/>
            <a:ext cx="5455895" cy="5661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1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23AB0-971F-CB09-0087-5C8629637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7068" y="1211790"/>
            <a:ext cx="12306132" cy="1978284"/>
          </a:xfrm>
        </p:spPr>
        <p:txBody>
          <a:bodyPr/>
          <a:lstStyle/>
          <a:p>
            <a:r>
              <a:rPr lang="en" altLang="zh-CN" sz="4000" b="1" dirty="0"/>
              <a:t>T-</a:t>
            </a:r>
            <a:r>
              <a:rPr lang="en" altLang="zh-CN" sz="4000" b="1" dirty="0" err="1"/>
              <a:t>Reqs</a:t>
            </a:r>
            <a:r>
              <a:rPr lang="en" altLang="zh-CN" sz="4000" b="1" dirty="0"/>
              <a:t>: HTTP Request Smuggling with Differential Fuzzing</a:t>
            </a:r>
            <a:endParaRPr lang="zh-CN" altLang="en-US" sz="4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638FA7-D7B1-D841-960E-1548475F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43" y="2959624"/>
            <a:ext cx="7162710" cy="17346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CFFD74-4E18-EB4E-B9E5-71C4862838CF}"/>
              </a:ext>
            </a:extLst>
          </p:cNvPr>
          <p:cNvSpPr txBox="1"/>
          <p:nvPr/>
        </p:nvSpPr>
        <p:spPr>
          <a:xfrm>
            <a:off x="4326003" y="4865325"/>
            <a:ext cx="35399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altLang="zh-CN" sz="3600" b="1" cap="all" dirty="0"/>
              <a:t>CCS 2021</a:t>
            </a:r>
          </a:p>
        </p:txBody>
      </p:sp>
    </p:spTree>
    <p:extLst>
      <p:ext uri="{BB962C8B-B14F-4D97-AF65-F5344CB8AC3E}">
        <p14:creationId xmlns:p14="http://schemas.microsoft.com/office/powerpoint/2010/main" val="38400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688D63A2-5557-0D98-644F-ADA8C0E6CB71}"/>
              </a:ext>
            </a:extLst>
          </p:cNvPr>
          <p:cNvSpPr txBox="1">
            <a:spLocks/>
          </p:cNvSpPr>
          <p:nvPr/>
        </p:nvSpPr>
        <p:spPr>
          <a:xfrm>
            <a:off x="4967857" y="994693"/>
            <a:ext cx="2256285" cy="884661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b="1" dirty="0">
                <a:solidFill>
                  <a:srgbClr val="66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0700938-7ABC-56E6-AC8D-8F3348909BF6}"/>
              </a:ext>
            </a:extLst>
          </p:cNvPr>
          <p:cNvGrpSpPr/>
          <p:nvPr/>
        </p:nvGrpSpPr>
        <p:grpSpPr>
          <a:xfrm>
            <a:off x="3713200" y="2202918"/>
            <a:ext cx="894259" cy="489631"/>
            <a:chOff x="2215144" y="927951"/>
            <a:chExt cx="1244730" cy="897673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D03FB3ED-D7CE-A0F2-353C-4C02EFFB5EE6}"/>
                </a:ext>
              </a:extLst>
            </p:cNvPr>
            <p:cNvSpPr/>
            <p:nvPr/>
          </p:nvSpPr>
          <p:spPr>
            <a:xfrm>
              <a:off x="2215144" y="982844"/>
              <a:ext cx="1120898" cy="842780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63FC2CE-C4F0-57C7-ECF5-5E5358FB7647}"/>
                </a:ext>
              </a:extLst>
            </p:cNvPr>
            <p:cNvSpPr txBox="1"/>
            <p:nvPr/>
          </p:nvSpPr>
          <p:spPr>
            <a:xfrm>
              <a:off x="2393075" y="927951"/>
              <a:ext cx="1066799" cy="8165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6683286-B3FC-3EBD-F714-853A51396EB2}"/>
              </a:ext>
            </a:extLst>
          </p:cNvPr>
          <p:cNvGrpSpPr/>
          <p:nvPr/>
        </p:nvGrpSpPr>
        <p:grpSpPr>
          <a:xfrm>
            <a:off x="3713200" y="2989068"/>
            <a:ext cx="894259" cy="504163"/>
            <a:chOff x="2215144" y="1952311"/>
            <a:chExt cx="1244730" cy="924318"/>
          </a:xfrm>
        </p:grpSpPr>
        <p:sp>
          <p:nvSpPr>
            <p:cNvPr id="12" name="平行四边形 11">
              <a:extLst>
                <a:ext uri="{FF2B5EF4-FFF2-40B4-BE49-F238E27FC236}">
                  <a16:creationId xmlns:a16="http://schemas.microsoft.com/office/drawing/2014/main" id="{36353049-412D-B577-B7C4-AA667E0497AC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51E751D0-44A0-73CF-E2A9-4C0590177EBB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816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0608DE9-5908-C4D6-54FB-0F1E97E79FE0}"/>
              </a:ext>
            </a:extLst>
          </p:cNvPr>
          <p:cNvGrpSpPr/>
          <p:nvPr/>
        </p:nvGrpSpPr>
        <p:grpSpPr>
          <a:xfrm>
            <a:off x="4392452" y="2216229"/>
            <a:ext cx="4086347" cy="459690"/>
            <a:chOff x="4315150" y="953426"/>
            <a:chExt cx="4725084" cy="540057"/>
          </a:xfrm>
        </p:grpSpPr>
        <p:sp>
          <p:nvSpPr>
            <p:cNvPr id="16" name="平行四边形 15">
              <a:extLst>
                <a:ext uri="{FF2B5EF4-FFF2-40B4-BE49-F238E27FC236}">
                  <a16:creationId xmlns:a16="http://schemas.microsoft.com/office/drawing/2014/main" id="{9538DABF-264E-D7E7-27BF-4574098367BF}"/>
                </a:ext>
              </a:extLst>
            </p:cNvPr>
            <p:cNvSpPr/>
            <p:nvPr/>
          </p:nvSpPr>
          <p:spPr>
            <a:xfrm>
              <a:off x="4315150" y="953426"/>
              <a:ext cx="4725083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3CC298E-66DE-BE2F-1E4C-5E131D1B2C58}"/>
                </a:ext>
              </a:extLst>
            </p:cNvPr>
            <p:cNvSpPr/>
            <p:nvPr/>
          </p:nvSpPr>
          <p:spPr>
            <a:xfrm>
              <a:off x="4638768" y="1037070"/>
              <a:ext cx="4401466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Background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487A57-4F00-4767-78B7-D69134C78B25}"/>
              </a:ext>
            </a:extLst>
          </p:cNvPr>
          <p:cNvGrpSpPr/>
          <p:nvPr/>
        </p:nvGrpSpPr>
        <p:grpSpPr>
          <a:xfrm>
            <a:off x="4392453" y="3016918"/>
            <a:ext cx="4086346" cy="459690"/>
            <a:chOff x="4315150" y="1647579"/>
            <a:chExt cx="4700612" cy="540057"/>
          </a:xfrm>
        </p:grpSpPr>
        <p:sp>
          <p:nvSpPr>
            <p:cNvPr id="19" name="平行四边形 18">
              <a:extLst>
                <a:ext uri="{FF2B5EF4-FFF2-40B4-BE49-F238E27FC236}">
                  <a16:creationId xmlns:a16="http://schemas.microsoft.com/office/drawing/2014/main" id="{D92F1AEE-DC17-6EEA-5705-F18A4128CCA0}"/>
                </a:ext>
              </a:extLst>
            </p:cNvPr>
            <p:cNvSpPr/>
            <p:nvPr/>
          </p:nvSpPr>
          <p:spPr>
            <a:xfrm>
              <a:off x="4315150" y="1647579"/>
              <a:ext cx="4700612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434925A-A6A0-2A39-E54F-59063F6411D4}"/>
                </a:ext>
              </a:extLst>
            </p:cNvPr>
            <p:cNvSpPr/>
            <p:nvPr/>
          </p:nvSpPr>
          <p:spPr>
            <a:xfrm>
              <a:off x="4677800" y="1731297"/>
              <a:ext cx="3954818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T-</a:t>
              </a:r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Reqs</a:t>
              </a:r>
              <a:endParaRPr lang="en-GB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B6EC2313-BAA9-5A8D-16A3-0F2146408583}"/>
              </a:ext>
            </a:extLst>
          </p:cNvPr>
          <p:cNvGrpSpPr/>
          <p:nvPr/>
        </p:nvGrpSpPr>
        <p:grpSpPr>
          <a:xfrm>
            <a:off x="3713199" y="3806374"/>
            <a:ext cx="894259" cy="523220"/>
            <a:chOff x="2215144" y="1952311"/>
            <a:chExt cx="1244730" cy="959257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E0E6263F-8B2B-5FD1-1790-A10FDCEAC8C1}"/>
                </a:ext>
              </a:extLst>
            </p:cNvPr>
            <p:cNvSpPr/>
            <p:nvPr/>
          </p:nvSpPr>
          <p:spPr>
            <a:xfrm>
              <a:off x="2215144" y="2033848"/>
              <a:ext cx="1120898" cy="842781"/>
            </a:xfrm>
            <a:prstGeom prst="parallelogram">
              <a:avLst>
                <a:gd name="adj" fmla="val 48207"/>
              </a:avLst>
            </a:prstGeom>
            <a:solidFill>
              <a:srgbClr val="6600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Impact" panose="020B0806030902050204" pitchFamily="34" charset="0"/>
              </a:endParaRPr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0E351376-29B0-CFDE-FA51-C0CFE2809A3D}"/>
                </a:ext>
              </a:extLst>
            </p:cNvPr>
            <p:cNvSpPr txBox="1"/>
            <p:nvPr/>
          </p:nvSpPr>
          <p:spPr>
            <a:xfrm>
              <a:off x="2393075" y="1952311"/>
              <a:ext cx="1066799" cy="959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ADEC583-51DE-30B6-9C0F-C1A4E50F1D62}"/>
              </a:ext>
            </a:extLst>
          </p:cNvPr>
          <p:cNvGrpSpPr/>
          <p:nvPr/>
        </p:nvGrpSpPr>
        <p:grpSpPr>
          <a:xfrm>
            <a:off x="4392452" y="3834224"/>
            <a:ext cx="4086346" cy="459690"/>
            <a:chOff x="4315150" y="1647579"/>
            <a:chExt cx="4700612" cy="540057"/>
          </a:xfrm>
        </p:grpSpPr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70C38933-13AE-C81B-B255-788D725557E7}"/>
                </a:ext>
              </a:extLst>
            </p:cNvPr>
            <p:cNvSpPr/>
            <p:nvPr/>
          </p:nvSpPr>
          <p:spPr>
            <a:xfrm>
              <a:off x="4315150" y="1647579"/>
              <a:ext cx="4700612" cy="540057"/>
            </a:xfrm>
            <a:prstGeom prst="parallelogram">
              <a:avLst>
                <a:gd name="adj" fmla="val 48207"/>
              </a:avLst>
            </a:prstGeom>
            <a:noFill/>
            <a:ln w="15875">
              <a:solidFill>
                <a:srgbClr val="66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endPara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2782A91-E5F5-5BC1-460F-F707A6952E6F}"/>
                </a:ext>
              </a:extLst>
            </p:cNvPr>
            <p:cNvSpPr/>
            <p:nvPr/>
          </p:nvSpPr>
          <p:spPr>
            <a:xfrm>
              <a:off x="4677800" y="1731297"/>
              <a:ext cx="4337962" cy="406783"/>
            </a:xfrm>
            <a:prstGeom prst="rect">
              <a:avLst/>
            </a:prstGeom>
            <a:ln w="15875">
              <a:noFill/>
            </a:ln>
          </p:spPr>
          <p:txBody>
            <a:bodyPr wrap="square" lIns="68580" tIns="34290" rIns="68580" bIns="34290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en-GB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3672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8303</TotalTime>
  <Words>1273</Words>
  <Application>Microsoft Macintosh PowerPoint</Application>
  <PresentationFormat>宽屏</PresentationFormat>
  <Paragraphs>177</Paragraphs>
  <Slides>22</Slides>
  <Notes>18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微软雅黑</vt:lpstr>
      <vt:lpstr>Arial</vt:lpstr>
      <vt:lpstr>Consolas</vt:lpstr>
      <vt:lpstr>Impact</vt:lpstr>
      <vt:lpstr>Wingdings</vt:lpstr>
      <vt:lpstr>Office 主题​​</vt:lpstr>
      <vt:lpstr>HDiff: A Semi-automatic Framework for Discovering Semantic Gap Attack in HTTP Implementations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T-Reqs: HTTP Request Smuggling with Differential Fuzzing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Kernel system call</dc:title>
  <dc:creator>魏 海洋</dc:creator>
  <cp:lastModifiedBy>Microsoft Office User</cp:lastModifiedBy>
  <cp:revision>186</cp:revision>
  <dcterms:created xsi:type="dcterms:W3CDTF">2022-10-26T05:44:43Z</dcterms:created>
  <dcterms:modified xsi:type="dcterms:W3CDTF">2024-10-15T06:17:57Z</dcterms:modified>
</cp:coreProperties>
</file>